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2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5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401" r:id="rId17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75" Type="http://schemas.openxmlformats.org/officeDocument/2006/relationships/slide" Target="slides/slide59.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BB1B3F9E-90E3-FE13-FB5E-6840B4CD898E}"/>
              </a:ext>
            </a:extLst>
          </p:cNvPr>
          <p:cNvSpPr>
            <a:spLocks noRot="1" noChangeArrowheads="1" noTextEdit="1"/>
          </p:cNvSpPr>
          <p:nvPr>
            <p:ph type="sldImg"/>
          </p:nvPr>
        </p:nvSpPr>
        <p:spPr>
          <a:ln/>
        </p:spPr>
      </p:sp>
      <p:sp>
        <p:nvSpPr>
          <p:cNvPr id="74755" name="Rectangle 3">
            <a:extLst>
              <a:ext uri="{FF2B5EF4-FFF2-40B4-BE49-F238E27FC236}">
                <a16:creationId xmlns:a16="http://schemas.microsoft.com/office/drawing/2014/main" id="{75A8BB55-1474-B8B9-C54C-E8A1A4262F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01.xml"/><Relationship Id="rId2" Type="http://schemas.openxmlformats.org/officeDocument/2006/relationships/notesSlide" Target="../notesSlides/notesSlide26.xml"/></Relationships>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a:extLst>
              <a:ext uri="{FF2B5EF4-FFF2-40B4-BE49-F238E27FC236}">
                <a16:creationId xmlns:a16="http://schemas.microsoft.com/office/drawing/2014/main" id="{933E7118-FE6E-1C93-6400-0A10BF9C2D6C}"/>
              </a:ext>
            </a:extLst>
          </p:cNvPr>
          <p:cNvSpPr txBox="1">
            <a:spLocks noGrp="1"/>
          </p:cNvSpPr>
          <p:nvPr/>
        </p:nvSpPr>
        <p:spPr bwMode="auto">
          <a:xfrm>
            <a:off x="72390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panose="020B0604020202020204" pitchFamily="34" charset="0"/>
              </a:defRPr>
            </a:lvl1pPr>
            <a:lvl2pPr marL="742950" indent="-285750" eaLnBrk="0" hangingPunct="0">
              <a:defRPr i="1">
                <a:solidFill>
                  <a:schemeClr val="tx1"/>
                </a:solidFill>
                <a:latin typeface="Arial" panose="020B0604020202020204" pitchFamily="34" charset="0"/>
              </a:defRPr>
            </a:lvl2pPr>
            <a:lvl3pPr marL="1143000" indent="-228600" eaLnBrk="0" hangingPunct="0">
              <a:defRPr i="1">
                <a:solidFill>
                  <a:schemeClr val="tx1"/>
                </a:solidFill>
                <a:latin typeface="Arial" panose="020B0604020202020204" pitchFamily="34" charset="0"/>
              </a:defRPr>
            </a:lvl3pPr>
            <a:lvl4pPr marL="1600200" indent="-228600" eaLnBrk="0" hangingPunct="0">
              <a:defRPr i="1">
                <a:solidFill>
                  <a:schemeClr val="tx1"/>
                </a:solidFill>
                <a:latin typeface="Arial" panose="020B0604020202020204" pitchFamily="34" charset="0"/>
              </a:defRPr>
            </a:lvl4pPr>
            <a:lvl5pPr marL="2057400" indent="-228600" eaLnBrk="0" hangingPunct="0">
              <a:defRPr i="1">
                <a:solidFill>
                  <a:schemeClr val="tx1"/>
                </a:solidFill>
                <a:latin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AF84E0E6-63EE-4494-9BE3-F70701674D19}" type="slidenum">
              <a:rPr kumimoji="0" lang="en-US" altLang="zh-CN" sz="1400" b="1" i="0" u="none" strike="noStrike" kern="1200" cap="none" spc="0" normalizeH="0" baseline="0" noProof="0" smtClean="0">
                <a:ln>
                  <a:noFill/>
                </a:ln>
                <a:solidFill>
                  <a:srgbClr val="333399"/>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59</a:t>
            </a:fld>
            <a:endParaRPr kumimoji="0" lang="en-US" altLang="zh-CN" sz="1400" b="1"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endParaRPr>
          </a:p>
        </p:txBody>
      </p:sp>
      <p:sp>
        <p:nvSpPr>
          <p:cNvPr id="6147" name="Rectangle 2">
            <a:extLst>
              <a:ext uri="{FF2B5EF4-FFF2-40B4-BE49-F238E27FC236}">
                <a16:creationId xmlns:a16="http://schemas.microsoft.com/office/drawing/2014/main" id="{9322C673-E813-12D3-4DAF-6FC9BCFAB659}"/>
              </a:ext>
            </a:extLst>
          </p:cNvPr>
          <p:cNvSpPr>
            <a:spLocks noGrp="1" noChangeArrowheads="1"/>
          </p:cNvSpPr>
          <p:nvPr/>
        </p:nvSpPr>
        <p:spPr bwMode="auto">
          <a:xfrm>
            <a:off x="457200" y="7620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i="1">
                <a:solidFill>
                  <a:schemeClr val="tx1"/>
                </a:solidFill>
                <a:latin typeface="Arial" panose="020B0604020202020204" pitchFamily="34" charset="0"/>
              </a:defRPr>
            </a:lvl1pPr>
            <a:lvl2pPr marL="742950" indent="-285750" eaLnBrk="0" hangingPunct="0">
              <a:defRPr i="1">
                <a:solidFill>
                  <a:schemeClr val="tx1"/>
                </a:solidFill>
                <a:latin typeface="Arial" panose="020B0604020202020204" pitchFamily="34" charset="0"/>
              </a:defRPr>
            </a:lvl2pPr>
            <a:lvl3pPr marL="1143000" indent="-228600" eaLnBrk="0" hangingPunct="0">
              <a:defRPr i="1">
                <a:solidFill>
                  <a:schemeClr val="tx1"/>
                </a:solidFill>
                <a:latin typeface="Arial" panose="020B0604020202020204" pitchFamily="34" charset="0"/>
              </a:defRPr>
            </a:lvl3pPr>
            <a:lvl4pPr marL="1600200" indent="-228600" eaLnBrk="0" hangingPunct="0">
              <a:defRPr i="1">
                <a:solidFill>
                  <a:schemeClr val="tx1"/>
                </a:solidFill>
                <a:latin typeface="Arial" panose="020B0604020202020204" pitchFamily="34" charset="0"/>
              </a:defRPr>
            </a:lvl4pPr>
            <a:lvl5pPr marL="2057400" indent="-228600" eaLnBrk="0" hangingPunct="0">
              <a:defRPr i="1">
                <a:solidFill>
                  <a:schemeClr val="tx1"/>
                </a:solidFill>
                <a:latin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4400" b="0"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Westat Research Corporation</a:t>
            </a:r>
          </a:p>
        </p:txBody>
      </p:sp>
      <p:sp>
        <p:nvSpPr>
          <p:cNvPr id="6148" name="Rectangle 3">
            <a:extLst>
              <a:ext uri="{FF2B5EF4-FFF2-40B4-BE49-F238E27FC236}">
                <a16:creationId xmlns:a16="http://schemas.microsoft.com/office/drawing/2014/main" id="{5197B066-5157-6779-0473-FF34D2BEC882}"/>
              </a:ext>
            </a:extLst>
          </p:cNvPr>
          <p:cNvSpPr>
            <a:spLocks noGrp="1" noChangeArrowheads="1"/>
          </p:cNvSpPr>
          <p:nvPr/>
        </p:nvSpPr>
        <p:spPr bwMode="auto">
          <a:xfrm>
            <a:off x="457200" y="1676400"/>
            <a:ext cx="8229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panose="020B0604020202020204" pitchFamily="34" charset="0"/>
              </a:defRPr>
            </a:lvl1pPr>
            <a:lvl2pPr eaLnBrk="0" hangingPunct="0">
              <a:defRPr i="1">
                <a:solidFill>
                  <a:schemeClr val="tx1"/>
                </a:solidFill>
                <a:latin typeface="Arial" panose="020B0604020202020204" pitchFamily="34" charset="0"/>
              </a:defRPr>
            </a:lvl2pPr>
            <a:lvl3pPr marL="1143000" indent="-228600" eaLnBrk="0" hangingPunct="0">
              <a:defRPr i="1">
                <a:solidFill>
                  <a:schemeClr val="tx1"/>
                </a:solidFill>
                <a:latin typeface="Arial" panose="020B0604020202020204" pitchFamily="34" charset="0"/>
              </a:defRPr>
            </a:lvl3pPr>
            <a:lvl4pPr marL="1600200" indent="-228600" eaLnBrk="0" hangingPunct="0">
              <a:defRPr i="1">
                <a:solidFill>
                  <a:schemeClr val="tx1"/>
                </a:solidFill>
                <a:latin typeface="Arial" panose="020B0604020202020204" pitchFamily="34" charset="0"/>
              </a:defRPr>
            </a:lvl4pPr>
            <a:lvl5pPr marL="2057400" indent="-228600" eaLnBrk="0" hangingPunct="0">
              <a:defRPr i="1">
                <a:solidFill>
                  <a:schemeClr val="tx1"/>
                </a:solidFill>
                <a:latin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Company Profile</a:t>
            </a:r>
            <a:endParaRPr kumimoji="0" lang="en-US" altLang="zh-CN"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457200" marR="0" lvl="1" indent="0" algn="l" defTabSz="914400" rtl="0" eaLnBrk="0" fontAlgn="base" latinLnBrk="0" hangingPunct="0">
              <a:lnSpc>
                <a:spcPct val="100000"/>
              </a:lnSpc>
              <a:spcBef>
                <a:spcPct val="0"/>
              </a:spcBef>
              <a:spcAft>
                <a:spcPct val="0"/>
              </a:spcAft>
              <a:buClrTx/>
              <a:buSzTx/>
              <a:buFontTx/>
              <a:buChar char="•"/>
              <a:tabLst/>
              <a:defRPr/>
            </a:pPr>
            <a:r>
              <a:rPr kumimoji="0" lang="en-US" altLang="zh-CN"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An Employee-owned Research Corporation</a:t>
            </a:r>
          </a:p>
          <a:p>
            <a:pPr marL="457200" marR="0" lvl="1" indent="0" algn="l" defTabSz="914400" rtl="0" eaLnBrk="0" fontAlgn="base" latinLnBrk="0" hangingPunct="0">
              <a:lnSpc>
                <a:spcPct val="100000"/>
              </a:lnSpc>
              <a:spcBef>
                <a:spcPct val="0"/>
              </a:spcBef>
              <a:spcAft>
                <a:spcPct val="0"/>
              </a:spcAft>
              <a:buClrTx/>
              <a:buSzTx/>
              <a:buFontTx/>
              <a:buChar char="•"/>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Leading Survey Research Organization - Established in 1961</a:t>
            </a:r>
          </a:p>
          <a:p>
            <a:pPr marL="457200" marR="0" lvl="1" indent="0" algn="l" defTabSz="914400" rtl="0" eaLnBrk="0" fontAlgn="base" latinLnBrk="0" hangingPunct="0">
              <a:lnSpc>
                <a:spcPct val="100000"/>
              </a:lnSpc>
              <a:spcBef>
                <a:spcPct val="0"/>
              </a:spcBef>
              <a:spcAft>
                <a:spcPct val="0"/>
              </a:spcAft>
              <a:buClrTx/>
              <a:buSzTx/>
              <a:buFontTx/>
              <a:buChar char="•"/>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Headquarters in Rockville, Maryland (more than 1,900 headquarters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employees)</a:t>
            </a:r>
          </a:p>
          <a:p>
            <a:pPr marL="457200" marR="0" lvl="1" indent="0" algn="l" defTabSz="914400" rtl="0" eaLnBrk="0" fontAlgn="base" latinLnBrk="0" hangingPunct="0">
              <a:lnSpc>
                <a:spcPct val="100000"/>
              </a:lnSpc>
              <a:spcBef>
                <a:spcPct val="0"/>
              </a:spcBef>
              <a:spcAft>
                <a:spcPct val="0"/>
              </a:spcAft>
              <a:buClrTx/>
              <a:buSzTx/>
              <a:buFontTx/>
              <a:buChar char="•"/>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Areas of Expertise: Survey, statistical, and analytical methods, program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evaluation, qualitative studies (e.g., cognitive pretests of surveys, focus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groups, in-depth interviews, and website usability studies), clinical trials,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and custom research</a:t>
            </a:r>
          </a:p>
          <a:p>
            <a:pPr marL="457200" marR="0" lvl="1" indent="0" algn="l" defTabSz="914400" rtl="0" eaLnBrk="0" fontAlgn="base" latinLnBrk="0" hangingPunct="0">
              <a:lnSpc>
                <a:spcPct val="100000"/>
              </a:lnSpc>
              <a:spcBef>
                <a:spcPct val="0"/>
              </a:spcBef>
              <a:spcAft>
                <a:spcPct val="0"/>
              </a:spcAft>
              <a:buClrTx/>
              <a:buSzTx/>
              <a:buFontTx/>
              <a:buChar char="•"/>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Clients: Federal agencies, businesses, foundations, and state and local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governments</a:t>
            </a:r>
          </a:p>
          <a:p>
            <a:pPr marL="0" marR="0" lvl="0" indent="0" algn="l" defTabSz="914400" rtl="0" eaLnBrk="0" fontAlgn="base" latinLnBrk="0" hangingPunct="0">
              <a:lnSpc>
                <a:spcPct val="100000"/>
              </a:lnSpc>
              <a:spcBef>
                <a:spcPct val="0"/>
              </a:spcBef>
              <a:spcAft>
                <a:spcPct val="0"/>
              </a:spcAft>
              <a:buClrTx/>
              <a:buSzTx/>
              <a:buFontTx/>
              <a:buChar char="•"/>
              <a:tabLst/>
              <a:defRPr/>
            </a:pPr>
            <a:endParaRPr kumimoji="0" lang="en-US" altLang="zh-CN"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Westat Presenters</a:t>
            </a:r>
            <a:endPar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457200" marR="0" lvl="1" indent="0" algn="l" defTabSz="914400" rtl="0" eaLnBrk="0" fontAlgn="base" latinLnBrk="0" hangingPunct="0">
              <a:lnSpc>
                <a:spcPct val="100000"/>
              </a:lnSpc>
              <a:spcBef>
                <a:spcPct val="0"/>
              </a:spcBef>
              <a:spcAft>
                <a:spcPct val="0"/>
              </a:spcAft>
              <a:buClrTx/>
              <a:buSzTx/>
              <a:buFontTx/>
              <a:buChar char="•"/>
              <a:tabLst/>
              <a:defRPr/>
            </a:pPr>
            <a:r>
              <a:rPr kumimoji="0" lang="en-US" altLang="zh-CN"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Michele Harmon, Ph.D. – Project Director, NASA Ames Diversity Study</a:t>
            </a:r>
          </a:p>
          <a:p>
            <a:pPr marL="457200" marR="0" lvl="1" indent="0" algn="l" defTabSz="914400" rtl="0" eaLnBrk="0" fontAlgn="base" latinLnBrk="0" hangingPunct="0">
              <a:lnSpc>
                <a:spcPct val="100000"/>
              </a:lnSpc>
              <a:spcBef>
                <a:spcPct val="0"/>
              </a:spcBef>
              <a:spcAft>
                <a:spcPct val="0"/>
              </a:spcAft>
              <a:buClrTx/>
              <a:buSzTx/>
              <a:buFontTx/>
              <a:buChar char="•"/>
              <a:tabLst/>
              <a:defRPr/>
            </a:pPr>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457200" marR="0" lvl="1" indent="0" algn="l" defTabSz="914400" rtl="0" eaLnBrk="0" fontAlgn="base" latinLnBrk="0" hangingPunct="0">
              <a:lnSpc>
                <a:spcPct val="100000"/>
              </a:lnSpc>
              <a:spcBef>
                <a:spcPct val="0"/>
              </a:spcBef>
              <a:spcAft>
                <a:spcPct val="0"/>
              </a:spcAft>
              <a:buClrTx/>
              <a:buSzTx/>
              <a:buFontTx/>
              <a:buChar char="•"/>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Marty Franklin, M.A. – Graduate Certificate in Survey Methodology –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Project Manager of the NASA Ames Diversity Study</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